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78" r:id="rId6"/>
    <p:sldId id="264" r:id="rId7"/>
    <p:sldId id="280" r:id="rId8"/>
    <p:sldId id="277" r:id="rId9"/>
    <p:sldId id="269" r:id="rId10"/>
    <p:sldId id="271" r:id="rId11"/>
    <p:sldId id="272" r:id="rId12"/>
    <p:sldId id="273" r:id="rId13"/>
    <p:sldId id="281" r:id="rId14"/>
    <p:sldId id="263" r:id="rId15"/>
    <p:sldId id="274" r:id="rId16"/>
    <p:sldId id="275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kXun4poemUj15u7UBuJszsAY8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EEFDF-6475-14CB-0E70-8DEEA0774A0A}" v="14" dt="2024-04-25T13:27:35.177"/>
    <p1510:client id="{4087B919-D526-BE05-1C07-B7EAD82DB9FF}" v="1206" dt="2024-04-25T13:36:22.470"/>
    <p1510:client id="{4B7C8C25-F725-6F71-F742-99219AFB3258}" v="1" dt="2024-04-25T14:04:57.797"/>
    <p1510:client id="{9037FFB3-C2E8-077E-6DB5-7ED1F5DAEB03}" v="501" dt="2024-04-25T14:08:48.143"/>
    <p1510:client id="{B31F78AD-C6AA-D24A-8ABF-9A3672B091BA}" v="861" dt="2024-04-25T13:21:38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customschemas.google.com/relationships/presentationmetadata" Target="meta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295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7ec0f3a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f7ec0f3a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31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3295" y="-377736"/>
            <a:ext cx="2641301" cy="240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8A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cybersecurity-png/download/40585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cybersecurity-p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l="19025" t="15725" r="22899" b="31554"/>
          <a:stretch/>
        </p:blipFill>
        <p:spPr>
          <a:xfrm>
            <a:off x="4477859" y="1374646"/>
            <a:ext cx="3426829" cy="313307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/>
        </p:nvSpPr>
        <p:spPr>
          <a:xfrm>
            <a:off x="2486229" y="4476112"/>
            <a:ext cx="7152900" cy="58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E0E5E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Innovate.  Secure. Optimize</a:t>
            </a: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 </a:t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2882275" y="2130425"/>
            <a:ext cx="6856500" cy="162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 b="1" i="0" u="none" strike="noStrike" cap="none">
                <a:solidFill>
                  <a:srgbClr val="E0E5E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AUTOPEN</a:t>
            </a:r>
            <a:endParaRPr sz="1500">
              <a:solidFill>
                <a:srgbClr val="E0E5E9"/>
              </a:solidFill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2721025" y="2084988"/>
            <a:ext cx="7179000" cy="1712400"/>
          </a:xfrm>
          <a:prstGeom prst="donut">
            <a:avLst>
              <a:gd name="adj" fmla="val 6047"/>
            </a:avLst>
          </a:prstGeom>
          <a:gradFill>
            <a:gsLst>
              <a:gs pos="0">
                <a:srgbClr val="A8B5C5"/>
              </a:gs>
              <a:gs pos="32000">
                <a:srgbClr val="E0E5E9"/>
              </a:gs>
              <a:gs pos="68000">
                <a:srgbClr val="F6E7FB"/>
              </a:gs>
              <a:gs pos="100000">
                <a:srgbClr val="4138A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7D0151A-1EDC-104B-6D40-2E4F28F44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" y="-127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Sub-System Design: Web App</a:t>
            </a:r>
            <a:endParaRPr/>
          </a:p>
        </p:txBody>
      </p:sp>
      <p:pic>
        <p:nvPicPr>
          <p:cNvPr id="284" name="Google Shape;284;p16" descr="A diagram of a computer serv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0947" y="1210297"/>
            <a:ext cx="8521148" cy="565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Sub-System Design: Target</a:t>
            </a:r>
            <a:endParaRPr/>
          </a:p>
        </p:txBody>
      </p:sp>
      <p:pic>
        <p:nvPicPr>
          <p:cNvPr id="290" name="Google Shape;290;p17" descr="A diagram of a computer syste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9140" y="2139328"/>
            <a:ext cx="7544765" cy="384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422373" y="1860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b="1"/>
              <a:t>DEMO</a:t>
            </a:r>
            <a:endParaRPr/>
          </a:p>
        </p:txBody>
      </p:sp>
      <p:pic>
        <p:nvPicPr>
          <p:cNvPr id="296" name="Google Shape;296;p18" descr="A close-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808" y="2452407"/>
            <a:ext cx="72390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1691123" y="1553764"/>
            <a:ext cx="3543045" cy="4298943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</a:rPr>
              <a:t> 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971274" y="1496255"/>
            <a:ext cx="3230860" cy="4298943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838200" y="3191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4400"/>
            </a:pPr>
            <a:r>
              <a:rPr lang="en-US"/>
              <a:t>Summary of Tests and Validation</a:t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1834688" y="1826634"/>
            <a:ext cx="3239426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 algn="l"/>
            <a:endParaRPr lang="en-US" sz="1800" b="0" i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1800" b="1">
                <a:solidFill>
                  <a:srgbClr val="0D0D0D"/>
                </a:solidFill>
                <a:latin typeface="Century Gothic"/>
              </a:rPr>
              <a:t>Functional: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D0D0D"/>
                </a:solidFill>
                <a:latin typeface="Century Gothic"/>
              </a:rPr>
              <a:t>Atomic tests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D0D0D"/>
                </a:solidFill>
                <a:latin typeface="Century Gothic"/>
              </a:rPr>
              <a:t>Page-by-page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D0D0D"/>
                </a:solidFill>
                <a:latin typeface="Century Gothic"/>
              </a:rPr>
              <a:t>Manual backend calls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D0D0D"/>
                </a:solidFill>
                <a:latin typeface="Century Gothic"/>
              </a:rPr>
              <a:t>Hard-coded troubleshooting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D0D0D"/>
              </a:solidFill>
              <a:latin typeface="Century Gothic"/>
            </a:endParaRPr>
          </a:p>
          <a:p>
            <a:pPr lvl="0"/>
            <a:endParaRPr lang="en-US" sz="1800" b="1">
              <a:solidFill>
                <a:srgbClr val="0D0D0D"/>
              </a:solidFill>
              <a:latin typeface="Century Gothic" panose="020B0502020202020204" pitchFamily="34" charset="0"/>
            </a:endParaRPr>
          </a:p>
          <a:p>
            <a:pPr marL="285750" indent="-285750">
              <a:buChar char="•"/>
            </a:pPr>
            <a:endParaRPr lang="en-US" sz="280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7171011" y="2226659"/>
            <a:ext cx="28346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>
                <a:solidFill>
                  <a:srgbClr val="0D0D0D"/>
                </a:solidFill>
                <a:latin typeface="Century Gothic"/>
              </a:rPr>
              <a:t>Functions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D0D0D"/>
                </a:solidFill>
                <a:latin typeface="Century Gothic"/>
              </a:rPr>
              <a:t>Ensure meeting expectations</a:t>
            </a: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 l="22343" t="79418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CE5AE-36A4-785A-E2F2-BE7CE53645AC}"/>
              </a:ext>
            </a:extLst>
          </p:cNvPr>
          <p:cNvSpPr txBox="1"/>
          <p:nvPr/>
        </p:nvSpPr>
        <p:spPr>
          <a:xfrm>
            <a:off x="7586767" y="1669876"/>
            <a:ext cx="198777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entury Gothic"/>
                <a:sym typeface="Century Gothic"/>
              </a:rPr>
              <a:t>Validation</a:t>
            </a:r>
            <a:endParaRPr lang="en-US" sz="2800" b="1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2F4C1-6800-2B82-5814-900F03BADED7}"/>
              </a:ext>
            </a:extLst>
          </p:cNvPr>
          <p:cNvSpPr txBox="1"/>
          <p:nvPr/>
        </p:nvSpPr>
        <p:spPr>
          <a:xfrm>
            <a:off x="3065907" y="1645009"/>
            <a:ext cx="101823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entury Gothic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92143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4483750" y="2118710"/>
            <a:ext cx="2731850" cy="2461259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7813324" y="2118710"/>
            <a:ext cx="2731850" cy="2461259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144216" y="2118710"/>
            <a:ext cx="2731850" cy="2461259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838200" y="3191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If we were to continue…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450247" y="2749034"/>
            <a:ext cx="211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functionality of the User Dashboard</a:t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4698303" y="3054997"/>
            <a:ext cx="230051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Century Gothic"/>
              </a:rPr>
              <a:t>Integrate Other Penetration Testing Tools</a:t>
            </a:r>
          </a:p>
        </p:txBody>
      </p:sp>
      <p:sp>
        <p:nvSpPr>
          <p:cNvPr id="181" name="Google Shape;181;p7"/>
          <p:cNvSpPr/>
          <p:nvPr/>
        </p:nvSpPr>
        <p:spPr>
          <a:xfrm>
            <a:off x="7861154" y="3083253"/>
            <a:ext cx="269499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Century Gothic"/>
              </a:rPr>
              <a:t>Addition of a </a:t>
            </a:r>
            <a:endParaRPr lang="en-US">
              <a:solidFill>
                <a:schemeClr val="dk1"/>
              </a:solidFill>
            </a:endParaRPr>
          </a:p>
          <a:p>
            <a:pPr algn="ctr"/>
            <a:r>
              <a:rPr lang="en-US" sz="1800">
                <a:solidFill>
                  <a:schemeClr val="dk1"/>
                </a:solidFill>
                <a:latin typeface="Century Gothic"/>
              </a:rPr>
              <a:t>Help Chat Bot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715892" y="-109176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l="22343" t="79418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9"/>
          <p:cNvGrpSpPr/>
          <p:nvPr/>
        </p:nvGrpSpPr>
        <p:grpSpPr>
          <a:xfrm flipH="1">
            <a:off x="7790605" y="2534161"/>
            <a:ext cx="4092474" cy="3430620"/>
            <a:chOff x="1628775" y="1139825"/>
            <a:chExt cx="2117721" cy="1905000"/>
          </a:xfrm>
        </p:grpSpPr>
        <p:sp>
          <p:nvSpPr>
            <p:cNvPr id="302" name="Google Shape;302;p19"/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938A5">
                <a:alpha val="6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628775" y="1139825"/>
              <a:ext cx="198120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>
                <a:alpha val="84705"/>
              </a:srgbClr>
            </a:solidFill>
            <a:ln w="57150" cap="flat" cmpd="sng">
              <a:solidFill>
                <a:srgbClr val="4138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2B41"/>
                  </a:solidFill>
                  <a:latin typeface="Century Gothic"/>
                  <a:sym typeface="Century Gothic"/>
                </a:rPr>
                <a:t>Planning</a:t>
              </a:r>
              <a:endParaRPr/>
            </a:p>
          </p:txBody>
        </p:sp>
      </p:grpSp>
      <p:grpSp>
        <p:nvGrpSpPr>
          <p:cNvPr id="304" name="Google Shape;304;p19"/>
          <p:cNvGrpSpPr/>
          <p:nvPr/>
        </p:nvGrpSpPr>
        <p:grpSpPr>
          <a:xfrm flipH="1">
            <a:off x="3887368" y="2534161"/>
            <a:ext cx="4092474" cy="3430620"/>
            <a:chOff x="1628775" y="1139825"/>
            <a:chExt cx="2117721" cy="1905000"/>
          </a:xfrm>
        </p:grpSpPr>
        <p:sp>
          <p:nvSpPr>
            <p:cNvPr id="305" name="Google Shape;305;p19"/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938A5">
                <a:alpha val="6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628775" y="1139825"/>
              <a:ext cx="198120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>
                <a:alpha val="84705"/>
              </a:srgbClr>
            </a:solidFill>
            <a:ln w="57150" cap="flat" cmpd="sng">
              <a:solidFill>
                <a:srgbClr val="4138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2B41"/>
                  </a:solidFill>
                  <a:latin typeface="Century Gothic"/>
                </a:rPr>
                <a:t>Training</a:t>
              </a:r>
            </a:p>
          </p:txBody>
        </p:sp>
      </p:grpSp>
      <p:grpSp>
        <p:nvGrpSpPr>
          <p:cNvPr id="307" name="Google Shape;307;p19"/>
          <p:cNvGrpSpPr/>
          <p:nvPr/>
        </p:nvGrpSpPr>
        <p:grpSpPr>
          <a:xfrm flipH="1">
            <a:off x="-15868" y="2534161"/>
            <a:ext cx="4092474" cy="3430620"/>
            <a:chOff x="1628775" y="1139825"/>
            <a:chExt cx="2117721" cy="1905000"/>
          </a:xfrm>
        </p:grpSpPr>
        <p:sp>
          <p:nvSpPr>
            <p:cNvPr id="308" name="Google Shape;308;p19"/>
            <p:cNvSpPr/>
            <p:nvPr/>
          </p:nvSpPr>
          <p:spPr>
            <a:xfrm>
              <a:off x="1765296" y="1254125"/>
              <a:ext cx="198120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938A5">
                <a:alpha val="6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1628775" y="1139825"/>
              <a:ext cx="2053330" cy="179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>
                <a:alpha val="84705"/>
              </a:srgbClr>
            </a:solidFill>
            <a:ln w="57150" cap="flat" cmpd="sng">
              <a:solidFill>
                <a:srgbClr val="4138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2B41"/>
                  </a:solidFill>
                  <a:latin typeface="Century Gothic"/>
                  <a:sym typeface="Century Gothic"/>
                </a:rPr>
                <a:t>Documentation</a:t>
              </a:r>
              <a:endParaRPr/>
            </a:p>
          </p:txBody>
        </p:sp>
      </p:grpSp>
      <p:sp>
        <p:nvSpPr>
          <p:cNvPr id="310" name="Google Shape;310;p19"/>
          <p:cNvSpPr txBox="1">
            <a:spLocks noGrp="1"/>
          </p:cNvSpPr>
          <p:nvPr>
            <p:ph type="body" idx="1"/>
          </p:nvPr>
        </p:nvSpPr>
        <p:spPr>
          <a:xfrm>
            <a:off x="499534" y="72231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Mission Statement: Empowering Organization Cybersecurity through the democratization of vulnerability testing​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Vision: A Safer Digital World through more accessible Security​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Core Values: Accessibility, Reliability, User-Centric Design​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​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End Goal: Distribute an online method for companies to easily test their own website vulnerabilities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71007" y="-1687783"/>
            <a:ext cx="3550084" cy="30974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 txBox="1"/>
          <p:nvPr/>
        </p:nvSpPr>
        <p:spPr>
          <a:xfrm>
            <a:off x="-7049580" y="2025315"/>
            <a:ext cx="2499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lang="en-US" sz="9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673055" y="2025315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7144284" y="5969794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/>
          <p:nvPr/>
        </p:nvSpPr>
        <p:spPr>
          <a:xfrm>
            <a:off x="3386148" y="735180"/>
            <a:ext cx="5266267" cy="1438869"/>
          </a:xfrm>
          <a:prstGeom prst="flowChartTerminator">
            <a:avLst/>
          </a:prstGeom>
          <a:solidFill>
            <a:srgbClr val="4938A5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3236201" y="628817"/>
            <a:ext cx="5556849" cy="1623316"/>
          </a:xfrm>
          <a:prstGeom prst="flowChartTerminator">
            <a:avLst/>
          </a:prstGeom>
          <a:noFill/>
          <a:ln w="57150" cap="flat" cmpd="sng">
            <a:solidFill>
              <a:srgbClr val="4738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19"/>
          <p:cNvSpPr txBox="1">
            <a:spLocks noGrp="1"/>
          </p:cNvSpPr>
          <p:nvPr>
            <p:ph type="title"/>
          </p:nvPr>
        </p:nvSpPr>
        <p:spPr>
          <a:xfrm>
            <a:off x="613424" y="827913"/>
            <a:ext cx="10802401" cy="128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b="1"/>
              <a:t>Lessons Learned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Q&amp;A</a:t>
            </a:r>
            <a:endParaRPr/>
          </a:p>
        </p:txBody>
      </p:sp>
      <p:pic>
        <p:nvPicPr>
          <p:cNvPr id="323" name="Google Shape;32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81154" y="1200064"/>
            <a:ext cx="4457872" cy="445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707467" y="-4617423"/>
            <a:ext cx="5289052" cy="3973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Team Introduction</a:t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1508557" y="1690688"/>
            <a:ext cx="2817341" cy="2028696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Joshua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Buscher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Specialist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​ 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8874837" y="4021099"/>
            <a:ext cx="2817341" cy="2028696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Myles Scott</a:t>
            </a:r>
            <a:endParaRPr lang="en-US">
              <a:solidFill>
                <a:schemeClr val="dk1"/>
              </a:solidFill>
            </a:endParaRPr>
          </a:p>
          <a:p>
            <a:pPr algn="ctr"/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Developer –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Stack</a:t>
            </a:r>
            <a:endParaRPr lang="en-US" sz="1800" b="1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5192799" y="4020862"/>
            <a:ext cx="2817341" cy="2028696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Calla Robison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Developer - Backend and Web Design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​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509094" y="4021099"/>
            <a:ext cx="2817341" cy="2028696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Caleb Hall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 Master and Pentester</a:t>
            </a: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​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8877041" y="1690688"/>
            <a:ext cx="2817341" cy="2028696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Michael Allen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Planner and Pentester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​</a:t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l="22343" t="79418"/>
          <a:stretch/>
        </p:blipFill>
        <p:spPr>
          <a:xfrm rot="-5400000">
            <a:off x="-2606505" y="2592025"/>
            <a:ext cx="6858001" cy="1673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4">
            <a:extLst>
              <a:ext uri="{FF2B5EF4-FFF2-40B4-BE49-F238E27FC236}">
                <a16:creationId xmlns:a16="http://schemas.microsoft.com/office/drawing/2014/main" id="{23EC2A1A-1E23-5CA1-CA06-788798321568}"/>
              </a:ext>
            </a:extLst>
          </p:cNvPr>
          <p:cNvSpPr/>
          <p:nvPr/>
        </p:nvSpPr>
        <p:spPr>
          <a:xfrm>
            <a:off x="5192799" y="1690688"/>
            <a:ext cx="2817341" cy="2028696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endParaRPr lang="en-US" sz="3200">
              <a:solidFill>
                <a:schemeClr val="dk1"/>
              </a:solidFill>
              <a:latin typeface="Century Gothic"/>
            </a:endParaRPr>
          </a:p>
          <a:p>
            <a:pPr algn="ctr"/>
            <a:endParaRPr lang="en-US" sz="3200">
              <a:solidFill>
                <a:schemeClr val="dk1"/>
              </a:solidFill>
              <a:latin typeface="Century Gothic"/>
            </a:endParaRPr>
          </a:p>
          <a:p>
            <a:pPr algn="ctr"/>
            <a:r>
              <a:rPr lang="en-US" sz="3200">
                <a:solidFill>
                  <a:schemeClr val="dk1"/>
                </a:solidFill>
                <a:latin typeface="Century Gothic"/>
              </a:rPr>
              <a:t>Prof. Akbas</a:t>
            </a:r>
          </a:p>
          <a:p>
            <a:pPr algn="ctr"/>
            <a:r>
              <a:rPr lang="en-US" sz="2400" b="1">
                <a:solidFill>
                  <a:schemeClr val="dk1"/>
                </a:solidFill>
                <a:latin typeface="Century Gothic"/>
              </a:rPr>
              <a:t>Product</a:t>
            </a:r>
            <a:endParaRPr lang="en-US">
              <a:solidFill>
                <a:schemeClr val="dk1"/>
              </a:solidFill>
            </a:endParaRPr>
          </a:p>
          <a:p>
            <a:pPr algn="ctr"/>
            <a:r>
              <a:rPr lang="en-US" sz="2400" b="1">
                <a:solidFill>
                  <a:schemeClr val="dk1"/>
                </a:solidFill>
                <a:latin typeface="Century Gothic"/>
              </a:rPr>
              <a:t>Owner</a:t>
            </a:r>
          </a:p>
          <a:p>
            <a:pPr algn="ctr"/>
            <a:endParaRPr lang="en-US" sz="1800" b="1">
              <a:solidFill>
                <a:schemeClr val="dk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f7ec0f3aa9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87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f7ec0f3aa9_0_11"/>
          <p:cNvPicPr preferRelativeResize="0"/>
          <p:nvPr/>
        </p:nvPicPr>
        <p:blipFill rotWithShape="1">
          <a:blip r:embed="rId4">
            <a:alphaModFix/>
          </a:blip>
          <a:srcRect r="25406"/>
          <a:stretch/>
        </p:blipFill>
        <p:spPr>
          <a:xfrm>
            <a:off x="-9870" y="0"/>
            <a:ext cx="91178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f7ec0f3aa9_0_11"/>
          <p:cNvPicPr preferRelativeResize="0"/>
          <p:nvPr/>
        </p:nvPicPr>
        <p:blipFill rotWithShape="1">
          <a:blip r:embed="rId5">
            <a:alphaModFix/>
          </a:blip>
          <a:srcRect l="22342" t="79420" b="-2"/>
          <a:stretch/>
        </p:blipFill>
        <p:spPr>
          <a:xfrm>
            <a:off x="0" y="5930123"/>
            <a:ext cx="4659614" cy="92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f7ec0f3aa9_0_11"/>
          <p:cNvSpPr/>
          <p:nvPr/>
        </p:nvSpPr>
        <p:spPr>
          <a:xfrm>
            <a:off x="842225" y="449800"/>
            <a:ext cx="10491300" cy="547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4138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f7ec0f3aa9_0_11"/>
          <p:cNvSpPr txBox="1"/>
          <p:nvPr/>
        </p:nvSpPr>
        <p:spPr>
          <a:xfrm>
            <a:off x="1691931" y="1988138"/>
            <a:ext cx="328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f7ec0f3aa9_0_11"/>
          <p:cNvSpPr txBox="1"/>
          <p:nvPr/>
        </p:nvSpPr>
        <p:spPr>
          <a:xfrm>
            <a:off x="1185773" y="1690937"/>
            <a:ext cx="5719844" cy="29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lvl="1" indent="-285750"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2400">
                <a:solidFill>
                  <a:schemeClr val="tx1"/>
                </a:solidFill>
              </a:rPr>
              <a:t>  Automated Penetration Test Tool</a:t>
            </a:r>
            <a:endParaRPr lang="en-US" sz="1800">
              <a:solidFill>
                <a:schemeClr val="tx1"/>
              </a:solidFill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tx1"/>
              </a:solidFill>
            </a:endParaRPr>
          </a:p>
          <a:p>
            <a:pPr marL="457200" indent="-342900"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2400">
                <a:solidFill>
                  <a:schemeClr val="tx1"/>
                </a:solidFill>
              </a:rPr>
              <a:t>  Web-Hosted</a:t>
            </a: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tx1"/>
              </a:solidFill>
            </a:endParaRPr>
          </a:p>
          <a:p>
            <a:pPr marL="457200" indent="-342900"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2400">
                <a:solidFill>
                  <a:schemeClr val="tx1"/>
                </a:solidFill>
              </a:rPr>
              <a:t>  Easy to Use</a:t>
            </a:r>
          </a:p>
          <a:p>
            <a:pPr marL="742950" marR="0" lvl="1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endParaRPr lang="en-US"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n-US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f7ec0f3aa9_0_11"/>
          <p:cNvSpPr txBox="1">
            <a:spLocks noGrp="1"/>
          </p:cNvSpPr>
          <p:nvPr>
            <p:ph type="title"/>
          </p:nvPr>
        </p:nvSpPr>
        <p:spPr>
          <a:xfrm>
            <a:off x="1185125" y="472650"/>
            <a:ext cx="999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What Is AutoPen</a:t>
            </a:r>
          </a:p>
        </p:txBody>
      </p:sp>
      <p:cxnSp>
        <p:nvCxnSpPr>
          <p:cNvPr id="125" name="Google Shape;125;g1f7ec0f3aa9_0_11"/>
          <p:cNvCxnSpPr/>
          <p:nvPr/>
        </p:nvCxnSpPr>
        <p:spPr>
          <a:xfrm>
            <a:off x="1243650" y="1456375"/>
            <a:ext cx="487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4A1804B-F379-25FA-FEC1-13F64CF9C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472" y="1335163"/>
            <a:ext cx="3714750" cy="3714750"/>
          </a:xfrm>
          <a:prstGeom prst="rect">
            <a:avLst/>
          </a:prstGeom>
          <a:ln w="57150">
            <a:solidFill>
              <a:srgbClr val="7030A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838200" y="2783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/>
              <a:t>AutoPen's Mission</a:t>
            </a:r>
          </a:p>
        </p:txBody>
      </p:sp>
      <p:sp>
        <p:nvSpPr>
          <p:cNvPr id="132" name="Google Shape;132;p5"/>
          <p:cNvSpPr txBox="1"/>
          <p:nvPr/>
        </p:nvSpPr>
        <p:spPr>
          <a:xfrm>
            <a:off x="357715" y="8656638"/>
            <a:ext cx="6667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3052339" y="3346864"/>
            <a:ext cx="6089014" cy="1006108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AA6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Safer Digital World through more accessible security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103808" y="5027440"/>
            <a:ext cx="6478284" cy="996462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400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AA6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Empowering Organization Cybersecurity 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AA6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through driving down testing costs 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1453003" y="1710955"/>
            <a:ext cx="6639024" cy="1006108"/>
          </a:xfrm>
          <a:prstGeom prst="flowChartAlternateProcess">
            <a:avLst/>
          </a:prstGeom>
          <a:solidFill>
            <a:srgbClr val="352B41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400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AA6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Distribute an online method for companies to easily test their own website vulnerabilities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6" name="Google Shape;136;p5"/>
          <p:cNvGrpSpPr/>
          <p:nvPr/>
        </p:nvGrpSpPr>
        <p:grpSpPr>
          <a:xfrm>
            <a:off x="2137674" y="3157852"/>
            <a:ext cx="1371600" cy="1371600"/>
            <a:chOff x="6739465" y="-1968008"/>
            <a:chExt cx="1540935" cy="1413573"/>
          </a:xfrm>
        </p:grpSpPr>
        <p:sp>
          <p:nvSpPr>
            <p:cNvPr id="137" name="Google Shape;137;p5"/>
            <p:cNvSpPr/>
            <p:nvPr/>
          </p:nvSpPr>
          <p:spPr>
            <a:xfrm>
              <a:off x="6739465" y="-1879998"/>
              <a:ext cx="1540935" cy="1325563"/>
            </a:xfrm>
            <a:prstGeom prst="ellipse">
              <a:avLst/>
            </a:prstGeom>
            <a:solidFill>
              <a:srgbClr val="9C80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38" name="Google Shape;138;p5" descr="Group brainstor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4693" y="-1968008"/>
              <a:ext cx="1413573" cy="141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5"/>
          <p:cNvSpPr/>
          <p:nvPr/>
        </p:nvSpPr>
        <p:spPr>
          <a:xfrm>
            <a:off x="3509454" y="4895128"/>
            <a:ext cx="1371600" cy="1281238"/>
          </a:xfrm>
          <a:prstGeom prst="ellipse">
            <a:avLst/>
          </a:prstGeom>
          <a:solidFill>
            <a:srgbClr val="9C80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909185" y="1601059"/>
            <a:ext cx="1371600" cy="1371600"/>
            <a:chOff x="12984774" y="2915733"/>
            <a:chExt cx="1540935" cy="1433248"/>
          </a:xfrm>
        </p:grpSpPr>
        <p:sp>
          <p:nvSpPr>
            <p:cNvPr id="141" name="Google Shape;141;p5"/>
            <p:cNvSpPr/>
            <p:nvPr/>
          </p:nvSpPr>
          <p:spPr>
            <a:xfrm>
              <a:off x="12984774" y="2922095"/>
              <a:ext cx="1540935" cy="1426886"/>
            </a:xfrm>
            <a:prstGeom prst="ellipse">
              <a:avLst/>
            </a:prstGeom>
            <a:solidFill>
              <a:srgbClr val="9C80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42" name="Google Shape;142;p5" descr="Bullsey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038617" y="2915733"/>
              <a:ext cx="1433248" cy="14332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04354" y="5026399"/>
            <a:ext cx="1043836" cy="1002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25;g1f7ec0f3aa9_0_11">
            <a:extLst>
              <a:ext uri="{FF2B5EF4-FFF2-40B4-BE49-F238E27FC236}">
                <a16:creationId xmlns:a16="http://schemas.microsoft.com/office/drawing/2014/main" id="{9C1422E1-D10A-1D31-E4C0-B9FBFA4ECFEA}"/>
              </a:ext>
            </a:extLst>
          </p:cNvPr>
          <p:cNvCxnSpPr/>
          <p:nvPr/>
        </p:nvCxnSpPr>
        <p:spPr>
          <a:xfrm>
            <a:off x="838536" y="1302046"/>
            <a:ext cx="487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4336557" y="1582519"/>
            <a:ext cx="3543045" cy="4298943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</a:rPr>
              <a:t> 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308368" y="1582519"/>
            <a:ext cx="3230860" cy="4298943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553275" y="1582519"/>
            <a:ext cx="3324501" cy="4298943"/>
          </a:xfrm>
          <a:prstGeom prst="rect">
            <a:avLst/>
          </a:prstGeom>
          <a:noFill/>
          <a:ln w="57150" cap="flat" cmpd="sng">
            <a:solidFill>
              <a:srgbClr val="5753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838200" y="3191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Summary of Requirements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835292" y="2082084"/>
            <a:ext cx="28375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/>
            <a:r>
              <a:rPr lang="en-US" sz="1200" b="1">
                <a:solidFill>
                  <a:srgbClr val="0D0D0D"/>
                </a:solidFill>
                <a:latin typeface="Century Gothic"/>
              </a:rPr>
              <a:t>Registration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  <a:sym typeface="Century Gothic"/>
              </a:rPr>
              <a:t>Labeled Input Interfaces for Registration, Login, Profile, and Scanning</a:t>
            </a:r>
            <a:endParaRPr lang="en-US" sz="1200">
              <a:solidFill>
                <a:srgbClr val="0D0D0D"/>
              </a:solidFill>
              <a:latin typeface="Century Gothic"/>
            </a:endParaRPr>
          </a:p>
          <a:p>
            <a:pPr lvl="2"/>
            <a:endParaRPr lang="en-US" sz="1200" b="1">
              <a:solidFill>
                <a:srgbClr val="0D0D0D"/>
              </a:solidFill>
              <a:latin typeface="Century Gothic"/>
            </a:endParaRPr>
          </a:p>
          <a:p>
            <a:pPr lvl="2"/>
            <a:r>
              <a:rPr lang="en-US" sz="1200" b="1">
                <a:solidFill>
                  <a:srgbClr val="0D0D0D"/>
                </a:solidFill>
                <a:latin typeface="Century Gothic"/>
              </a:rPr>
              <a:t>Scanning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  <a:sym typeface="Century Gothic"/>
              </a:rPr>
              <a:t>Interface for Explained Scan Results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200" b="1">
              <a:solidFill>
                <a:srgbClr val="0D0D0D"/>
              </a:solidFill>
              <a:latin typeface="Century Gothic"/>
            </a:endParaRPr>
          </a:p>
          <a:p>
            <a:pPr lvl="2"/>
            <a:r>
              <a:rPr lang="en-US" sz="1200" b="1">
                <a:solidFill>
                  <a:srgbClr val="0D0D0D"/>
                </a:solidFill>
                <a:latin typeface="Century Gothic"/>
              </a:rPr>
              <a:t>Business</a:t>
            </a:r>
            <a:endParaRPr lang="en-US" sz="1200">
              <a:latin typeface="Century Gothic"/>
            </a:endParaRPr>
          </a:p>
          <a:p>
            <a:pPr marL="285750" lvl="2" indent="-285750">
              <a:buFont typeface="Arial,Sans-Serif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Visual Interfaces for About Us, Contact Us, FAQ, Pricing</a:t>
            </a:r>
            <a:endParaRPr lang="en-US"/>
          </a:p>
        </p:txBody>
      </p:sp>
      <p:sp>
        <p:nvSpPr>
          <p:cNvPr id="167" name="Google Shape;167;p6"/>
          <p:cNvSpPr/>
          <p:nvPr/>
        </p:nvSpPr>
        <p:spPr>
          <a:xfrm>
            <a:off x="4480122" y="1855389"/>
            <a:ext cx="3239426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 algn="l"/>
            <a:endParaRPr lang="en-US" sz="1200" b="0" i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1200" b="1">
                <a:solidFill>
                  <a:srgbClr val="0D0D0D"/>
                </a:solidFill>
                <a:latin typeface="Century Gothic"/>
              </a:rPr>
              <a:t>Software Interfaces: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Application hosted on </a:t>
            </a:r>
            <a:r>
              <a:rPr lang="en-US" sz="1200" err="1">
                <a:solidFill>
                  <a:srgbClr val="0D0D0D"/>
                </a:solidFill>
                <a:latin typeface="Century Gothic"/>
              </a:rPr>
              <a:t>Siteground's</a:t>
            </a:r>
            <a:r>
              <a:rPr lang="en-US" sz="1200">
                <a:solidFill>
                  <a:srgbClr val="0D0D0D"/>
                </a:solidFill>
                <a:latin typeface="Century Gothic"/>
              </a:rPr>
              <a:t> cloud server with 20 GB minimum storage.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Utilizes MySQL database, operates within </a:t>
            </a:r>
            <a:r>
              <a:rPr lang="en-US" sz="1200" err="1">
                <a:solidFill>
                  <a:srgbClr val="0D0D0D"/>
                </a:solidFill>
                <a:latin typeface="Century Gothic"/>
              </a:rPr>
              <a:t>Siteground's</a:t>
            </a:r>
            <a:r>
              <a:rPr lang="en-US" sz="1200">
                <a:solidFill>
                  <a:srgbClr val="0D0D0D"/>
                </a:solidFill>
                <a:latin typeface="Century Gothic"/>
              </a:rPr>
              <a:t> environment, compatible with Kali Linux VM.</a:t>
            </a:r>
            <a:endParaRPr lang="en-US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Backend: Python Django Web Framework.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Frontend: React Web Framework.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D0D0D"/>
              </a:solidFill>
              <a:latin typeface="Century Gothic"/>
            </a:endParaRPr>
          </a:p>
          <a:p>
            <a:r>
              <a:rPr lang="en-US" sz="1200" b="1">
                <a:solidFill>
                  <a:srgbClr val="0D0D0D"/>
                </a:solidFill>
                <a:latin typeface="Century Gothic"/>
              </a:rPr>
              <a:t>Shared Data Mechanism: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Uses Django’s RESTful API backend and Axios HTTP request service frontend.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Integrates Burp Suite API for vulnerability and penetration testing.</a:t>
            </a:r>
          </a:p>
          <a:p>
            <a:pPr marL="285750" lvl="0" indent="-285750">
              <a:buChar char="•"/>
            </a:pPr>
            <a:endParaRPr lang="en-US" sz="180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8508105" y="2058923"/>
            <a:ext cx="2834652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>
                <a:solidFill>
                  <a:srgbClr val="0D0D0D"/>
                </a:solidFill>
                <a:latin typeface="Century Gothic"/>
              </a:rPr>
              <a:t>Functions</a:t>
            </a:r>
            <a:endParaRPr lang="en-US" sz="1200">
              <a:solidFill>
                <a:srgbClr val="0D0D0D"/>
              </a:solidFill>
              <a:latin typeface="Century Gothic" panose="020B0502020202020204" pitchFamily="3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Accepts user credentials, target specifications, and configurations.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Generates test results and error messages.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Converts data from Burp Suite API to JSON format for manipulation and visualization.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D0D0D"/>
              </a:solidFill>
              <a:latin typeface="Century Gothic"/>
              <a:sym typeface="Century Gothic"/>
            </a:endParaRPr>
          </a:p>
          <a:p>
            <a:pPr lvl="2"/>
            <a:r>
              <a:rPr lang="en-US" sz="1200" b="1">
                <a:solidFill>
                  <a:srgbClr val="0D0D0D"/>
                </a:solidFill>
                <a:latin typeface="Century Gothic"/>
                <a:sym typeface="Century Gothic"/>
              </a:rPr>
              <a:t>Services </a:t>
            </a:r>
            <a:endParaRPr lang="en-US" sz="1200" b="1">
              <a:solidFill>
                <a:srgbClr val="0D0D0D"/>
              </a:solidFill>
              <a:latin typeface="Century Gothic"/>
            </a:endParaRPr>
          </a:p>
          <a:p>
            <a:pPr marL="285750" lvl="2" indent="-285750" defTabSz="914400" eaLnBrk="1" fontAlgn="auto" latinLnBrk="0" hangingPunct="1"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Utilizes Django RESTful API for frontend-backend communication.</a:t>
            </a:r>
          </a:p>
          <a:p>
            <a:pPr marL="285750" lvl="2" indent="-285750" defTabSz="914400" eaLnBrk="1" fontAlgn="auto" latinLnBrk="0" hangingPunct="1"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D0D0D"/>
                </a:solidFill>
                <a:latin typeface="Century Gothic"/>
              </a:rPr>
              <a:t>Interface accessible across various devices</a:t>
            </a: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 l="22343" t="79418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CE5AE-36A4-785A-E2F2-BE7CE53645AC}"/>
              </a:ext>
            </a:extLst>
          </p:cNvPr>
          <p:cNvSpPr txBox="1"/>
          <p:nvPr/>
        </p:nvSpPr>
        <p:spPr>
          <a:xfrm>
            <a:off x="8790814" y="1671473"/>
            <a:ext cx="226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  <a:endParaRPr 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2F4C1-6800-2B82-5814-900F03BADED7}"/>
              </a:ext>
            </a:extLst>
          </p:cNvPr>
          <p:cNvSpPr txBox="1"/>
          <p:nvPr/>
        </p:nvSpPr>
        <p:spPr>
          <a:xfrm>
            <a:off x="4792103" y="1649574"/>
            <a:ext cx="3594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Hardware/Software</a:t>
            </a:r>
            <a:endParaRPr 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4325-2022-EDAC-D4C6-9F0C47F371B9}"/>
              </a:ext>
            </a:extLst>
          </p:cNvPr>
          <p:cNvSpPr txBox="1"/>
          <p:nvPr/>
        </p:nvSpPr>
        <p:spPr>
          <a:xfrm>
            <a:off x="1155670" y="1649574"/>
            <a:ext cx="2119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Interfaces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01849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87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4">
            <a:alphaModFix/>
          </a:blip>
          <a:srcRect r="25409"/>
          <a:stretch/>
        </p:blipFill>
        <p:spPr>
          <a:xfrm>
            <a:off x="-9870" y="0"/>
            <a:ext cx="91178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5">
            <a:alphaModFix/>
          </a:blip>
          <a:srcRect l="22343" t="79418"/>
          <a:stretch/>
        </p:blipFill>
        <p:spPr>
          <a:xfrm>
            <a:off x="0" y="5930123"/>
            <a:ext cx="4659613" cy="92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8420" y="81160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828330" y="1790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4400"/>
            </a:pPr>
            <a:r>
              <a:rPr lang="en-US"/>
              <a:t>Web Development</a:t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425679" y="1690688"/>
            <a:ext cx="4572000" cy="421904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4138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838200" y="1903676"/>
            <a:ext cx="32860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Backend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827157" y="2367158"/>
            <a:ext cx="3280069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scripts for API calls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secure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implementation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Allow for user accounts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login functionality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integration to </a:t>
            </a:r>
            <a:r>
              <a:rPr lang="en-US" sz="16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Sitegrounds</a:t>
            </a:r>
            <a:endParaRPr lang="en-US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latin typeface="Century Gothic" panose="020B0502020202020204" pitchFamily="34" charset="0"/>
              </a:rPr>
              <a:t>React application upload to </a:t>
            </a:r>
            <a:r>
              <a:rPr lang="en-US" sz="1600" err="1">
                <a:latin typeface="Century Gothic" panose="020B0502020202020204" pitchFamily="34" charset="0"/>
              </a:rPr>
              <a:t>Sitegrounds</a:t>
            </a:r>
            <a:endParaRPr lang="en-US" sz="1600">
              <a:latin typeface="Century Gothic" panose="020B0502020202020204" pitchFamily="34" charset="0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endParaRPr lang="en-US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0859242" y="-3968685"/>
            <a:ext cx="62574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6;p9">
            <a:extLst>
              <a:ext uri="{FF2B5EF4-FFF2-40B4-BE49-F238E27FC236}">
                <a16:creationId xmlns:a16="http://schemas.microsoft.com/office/drawing/2014/main" id="{59DC8F93-74D2-6053-B7C7-58C2E098231C}"/>
              </a:ext>
            </a:extLst>
          </p:cNvPr>
          <p:cNvSpPr/>
          <p:nvPr/>
        </p:nvSpPr>
        <p:spPr>
          <a:xfrm>
            <a:off x="6447029" y="1718807"/>
            <a:ext cx="4572000" cy="421904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4138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07;p9">
            <a:extLst>
              <a:ext uri="{FF2B5EF4-FFF2-40B4-BE49-F238E27FC236}">
                <a16:creationId xmlns:a16="http://schemas.microsoft.com/office/drawing/2014/main" id="{C40E13A0-4EB8-4AD8-A80C-5B908C7C4A63}"/>
              </a:ext>
            </a:extLst>
          </p:cNvPr>
          <p:cNvSpPr txBox="1"/>
          <p:nvPr/>
        </p:nvSpPr>
        <p:spPr>
          <a:xfrm>
            <a:off x="6944866" y="1909853"/>
            <a:ext cx="328603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Frontend</a:t>
            </a:r>
            <a:endParaRPr sz="2400"/>
          </a:p>
        </p:txBody>
      </p:sp>
      <p:sp>
        <p:nvSpPr>
          <p:cNvPr id="4" name="Google Shape;208;p9">
            <a:extLst>
              <a:ext uri="{FF2B5EF4-FFF2-40B4-BE49-F238E27FC236}">
                <a16:creationId xmlns:a16="http://schemas.microsoft.com/office/drawing/2014/main" id="{82533039-330F-6439-C0E3-B6D1D29E4147}"/>
              </a:ext>
            </a:extLst>
          </p:cNvPr>
          <p:cNvSpPr txBox="1"/>
          <p:nvPr/>
        </p:nvSpPr>
        <p:spPr>
          <a:xfrm>
            <a:off x="6944866" y="2370889"/>
            <a:ext cx="3743729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Dashboard</a:t>
            </a:r>
            <a:endParaRPr lang="en-US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chart visualization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System settings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User information</a:t>
            </a:r>
            <a:endParaRPr lang="en-US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Refine Pages and features</a:t>
            </a:r>
            <a:endParaRPr lang="en-US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Navigation Bar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About us 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Login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Register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entury Gothic"/>
                <a:sym typeface="Century Gothic"/>
              </a:rPr>
              <a:t>Landing Page</a:t>
            </a:r>
            <a:endParaRPr lang="en-US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n-US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125;g1f7ec0f3aa9_0_11">
            <a:extLst>
              <a:ext uri="{FF2B5EF4-FFF2-40B4-BE49-F238E27FC236}">
                <a16:creationId xmlns:a16="http://schemas.microsoft.com/office/drawing/2014/main" id="{DCC57E46-137F-1743-4B19-AAAFF5C8853B}"/>
              </a:ext>
            </a:extLst>
          </p:cNvPr>
          <p:cNvCxnSpPr/>
          <p:nvPr/>
        </p:nvCxnSpPr>
        <p:spPr>
          <a:xfrm flipV="1">
            <a:off x="3397129" y="1147158"/>
            <a:ext cx="5395543" cy="110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background with lines and dots&#10;&#10;Description automatically generated">
            <a:extLst>
              <a:ext uri="{FF2B5EF4-FFF2-40B4-BE49-F238E27FC236}">
                <a16:creationId xmlns:a16="http://schemas.microsoft.com/office/drawing/2014/main" id="{BB2989F7-C174-3352-89DC-3CE43846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26E9C-D72A-32F5-96D0-A0956351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What are we Visualizing?</a:t>
            </a:r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0A483D6-6E20-2F3C-67AD-36BB176B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0809"/>
            <a:ext cx="12192000" cy="36217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4F4E3D-ABE9-3BDA-5BA7-DF28048D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464"/>
            <a:ext cx="12192000" cy="565877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408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background with lines and dots&#10;&#10;Description automatically generated">
            <a:extLst>
              <a:ext uri="{FF2B5EF4-FFF2-40B4-BE49-F238E27FC236}">
                <a16:creationId xmlns:a16="http://schemas.microsoft.com/office/drawing/2014/main" id="{BB2989F7-C174-3352-89DC-3CE43846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26E9C-D72A-32F5-96D0-A0956351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What are we Visualizing?</a:t>
            </a:r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0A483D6-6E20-2F3C-67AD-36BB176B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0809"/>
            <a:ext cx="12192000" cy="36217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57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751702" y="2539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System Architecture</a:t>
            </a:r>
            <a:endParaRPr/>
          </a:p>
        </p:txBody>
      </p:sp>
      <p:pic>
        <p:nvPicPr>
          <p:cNvPr id="265" name="Google Shape;265;p14" descr="A diagram of a computer netwo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488" y="1949104"/>
            <a:ext cx="6089373" cy="366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7030A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Team Introduction</vt:lpstr>
      <vt:lpstr>What Is AutoPen</vt:lpstr>
      <vt:lpstr>AutoPen's Mission</vt:lpstr>
      <vt:lpstr>Summary of Requirements</vt:lpstr>
      <vt:lpstr>Web Development</vt:lpstr>
      <vt:lpstr>What are we Visualizing?</vt:lpstr>
      <vt:lpstr>What are we Visualizing?</vt:lpstr>
      <vt:lpstr>System Architecture</vt:lpstr>
      <vt:lpstr>Sub-System Design: Web App</vt:lpstr>
      <vt:lpstr>Sub-System Design: Target</vt:lpstr>
      <vt:lpstr>DEMO</vt:lpstr>
      <vt:lpstr>Summary of Tests and Validation</vt:lpstr>
      <vt:lpstr>If we were to continue…</vt:lpstr>
      <vt:lpstr>Lessons Learned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Myles Scott</dc:creator>
  <cp:revision>2</cp:revision>
  <dcterms:created xsi:type="dcterms:W3CDTF">2024-03-05T02:17:18Z</dcterms:created>
  <dcterms:modified xsi:type="dcterms:W3CDTF">2024-04-26T01:24:31Z</dcterms:modified>
</cp:coreProperties>
</file>